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67" r:id="rId16"/>
    <p:sldId id="268" r:id="rId17"/>
    <p:sldId id="274" r:id="rId18"/>
    <p:sldId id="275" r:id="rId19"/>
    <p:sldId id="270" r:id="rId20"/>
  </p:sldIdLst>
  <p:sldSz cx="18288000" cy="10287000"/>
  <p:notesSz cx="6858000" cy="9144000"/>
  <p:embeddedFontLst>
    <p:embeddedFont>
      <p:font typeface="Comic Sans Bold" panose="020B0604020202020204" charset="0"/>
      <p:regular r:id="rId21"/>
    </p:embeddedFont>
    <p:embeddedFont>
      <p:font typeface="Montserrat" panose="00000500000000000000" pitchFamily="2" charset="0"/>
      <p:regular r:id="rId22"/>
    </p:embeddedFont>
    <p:embeddedFont>
      <p:font typeface="Montserrat Ultra-Bold" panose="020B0604020202020204" charset="0"/>
      <p:regular r:id="rId23"/>
    </p:embeddedFont>
    <p:embeddedFont>
      <p:font typeface="Proxima Nova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4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sv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8677" y="3980512"/>
            <a:ext cx="7343202" cy="73432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374663" y="-3054992"/>
            <a:ext cx="7343202" cy="73432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1144444" y="-4626210"/>
            <a:ext cx="20099392" cy="9252420"/>
          </a:xfrm>
          <a:custGeom>
            <a:avLst/>
            <a:gdLst/>
            <a:ahLst/>
            <a:cxnLst/>
            <a:rect l="l" t="t" r="r" b="b"/>
            <a:pathLst>
              <a:path w="20099392" h="9252420">
                <a:moveTo>
                  <a:pt x="0" y="9252420"/>
                </a:moveTo>
                <a:lnTo>
                  <a:pt x="20099392" y="9252420"/>
                </a:lnTo>
                <a:lnTo>
                  <a:pt x="20099392" y="0"/>
                </a:lnTo>
                <a:lnTo>
                  <a:pt x="0" y="0"/>
                </a:lnTo>
                <a:lnTo>
                  <a:pt x="0" y="92524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496618" y="778534"/>
            <a:ext cx="7390045" cy="7357180"/>
            <a:chOff x="0" y="0"/>
            <a:chExt cx="81643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6431" cy="812800"/>
            </a:xfrm>
            <a:custGeom>
              <a:avLst/>
              <a:gdLst/>
              <a:ahLst/>
              <a:cxnLst/>
              <a:rect l="l" t="t" r="r" b="b"/>
              <a:pathLst>
                <a:path w="816431" h="812800">
                  <a:moveTo>
                    <a:pt x="408215" y="0"/>
                  </a:moveTo>
                  <a:lnTo>
                    <a:pt x="816431" y="406400"/>
                  </a:lnTo>
                  <a:lnTo>
                    <a:pt x="408215" y="812800"/>
                  </a:lnTo>
                  <a:lnTo>
                    <a:pt x="0" y="406400"/>
                  </a:lnTo>
                  <a:lnTo>
                    <a:pt x="408215" y="0"/>
                  </a:lnTo>
                  <a:close/>
                </a:path>
              </a:pathLst>
            </a:custGeom>
            <a:solidFill>
              <a:srgbClr val="05183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18583" y="899957"/>
            <a:ext cx="7146114" cy="7114334"/>
            <a:chOff x="0" y="0"/>
            <a:chExt cx="816431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6431" cy="812800"/>
            </a:xfrm>
            <a:custGeom>
              <a:avLst/>
              <a:gdLst/>
              <a:ahLst/>
              <a:cxnLst/>
              <a:rect l="l" t="t" r="r" b="b"/>
              <a:pathLst>
                <a:path w="816431" h="812800">
                  <a:moveTo>
                    <a:pt x="408215" y="0"/>
                  </a:moveTo>
                  <a:lnTo>
                    <a:pt x="816431" y="406400"/>
                  </a:lnTo>
                  <a:lnTo>
                    <a:pt x="408215" y="812800"/>
                  </a:lnTo>
                  <a:lnTo>
                    <a:pt x="0" y="406400"/>
                  </a:lnTo>
                  <a:lnTo>
                    <a:pt x="408215" y="0"/>
                  </a:lnTo>
                  <a:close/>
                </a:path>
              </a:pathLst>
            </a:custGeom>
            <a:blipFill>
              <a:blip r:embed="rId4"/>
              <a:stretch>
                <a:fillRect l="-5462" r="-54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2305001" y="8059514"/>
            <a:ext cx="21388513" cy="2246282"/>
          </a:xfrm>
          <a:custGeom>
            <a:avLst/>
            <a:gdLst/>
            <a:ahLst/>
            <a:cxnLst/>
            <a:rect l="l" t="t" r="r" b="b"/>
            <a:pathLst>
              <a:path w="21388513" h="2246282">
                <a:moveTo>
                  <a:pt x="0" y="0"/>
                </a:moveTo>
                <a:lnTo>
                  <a:pt x="21388513" y="0"/>
                </a:lnTo>
                <a:lnTo>
                  <a:pt x="21388513" y="2246282"/>
                </a:lnTo>
                <a:lnTo>
                  <a:pt x="0" y="224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3588419"/>
            <a:ext cx="8115300" cy="312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684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WIRELESS EMERGENCY ALERT SYSTEM FOR LIVE EVENTS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244497" y="-3671601"/>
            <a:ext cx="7343202" cy="734320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7689777"/>
            <a:ext cx="9182718" cy="44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3990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Presented by Group Debuggers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2567701" y="9547804"/>
            <a:ext cx="23423403" cy="553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9"/>
              </a:lnSpc>
              <a:spcBef>
                <a:spcPct val="0"/>
              </a:spcBef>
            </a:pPr>
            <a:r>
              <a:rPr lang="en-US" sz="2900" spc="182">
                <a:solidFill>
                  <a:srgbClr val="FCFCFC"/>
                </a:solidFill>
                <a:latin typeface="Proxima Nova"/>
                <a:ea typeface="Proxima Nova"/>
                <a:cs typeface="Proxima Nova"/>
                <a:sym typeface="Proxima Nova"/>
              </a:rPr>
              <a:t>Manitha Ayanaja | Sachinthaka Dilhara | Kaveesha Divyanga | Mishen Janodya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285347" y="-5280446"/>
            <a:ext cx="23763011" cy="10938906"/>
          </a:xfrm>
          <a:custGeom>
            <a:avLst/>
            <a:gdLst/>
            <a:ahLst/>
            <a:cxnLst/>
            <a:rect l="l" t="t" r="r" b="b"/>
            <a:pathLst>
              <a:path w="23763011" h="10938906">
                <a:moveTo>
                  <a:pt x="23763012" y="10938907"/>
                </a:moveTo>
                <a:lnTo>
                  <a:pt x="0" y="10938907"/>
                </a:lnTo>
                <a:lnTo>
                  <a:pt x="0" y="0"/>
                </a:lnTo>
                <a:lnTo>
                  <a:pt x="23763012" y="0"/>
                </a:lnTo>
                <a:lnTo>
                  <a:pt x="23763012" y="109389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257998" y="6160012"/>
            <a:ext cx="7343202" cy="734320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69528" y="1271145"/>
            <a:ext cx="11106053" cy="106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9"/>
              </a:lnSpc>
            </a:pPr>
            <a:r>
              <a:rPr lang="en-US" sz="8089" b="1" dirty="0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PCB</a:t>
            </a:r>
          </a:p>
        </p:txBody>
      </p:sp>
      <p:pic>
        <p:nvPicPr>
          <p:cNvPr id="10" name="Picture 9" descr="A blue circuit board with white and black components&#10;&#10;AI-generated content may be incorrect.">
            <a:extLst>
              <a:ext uri="{FF2B5EF4-FFF2-40B4-BE49-F238E27FC236}">
                <a16:creationId xmlns:a16="http://schemas.microsoft.com/office/drawing/2014/main" id="{66A1BAD9-451D-4A27-C36A-DDCCBA5CF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028158"/>
            <a:ext cx="7715552" cy="5260604"/>
          </a:xfrm>
          <a:prstGeom prst="rect">
            <a:avLst/>
          </a:prstGeom>
        </p:spPr>
      </p:pic>
      <p:pic>
        <p:nvPicPr>
          <p:cNvPr id="12" name="Picture 11" descr="A diagram of a computer project&#10;&#10;AI-generated content may be incorrect.">
            <a:extLst>
              <a:ext uri="{FF2B5EF4-FFF2-40B4-BE49-F238E27FC236}">
                <a16:creationId xmlns:a16="http://schemas.microsoft.com/office/drawing/2014/main" id="{1D643981-3777-C214-39AC-1CEFA6700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t="1734" r="1967" b="9110"/>
          <a:stretch>
            <a:fillRect/>
          </a:stretch>
        </p:blipFill>
        <p:spPr>
          <a:xfrm>
            <a:off x="1066800" y="3028158"/>
            <a:ext cx="7391400" cy="4858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285347" y="-5280446"/>
            <a:ext cx="23763011" cy="10938906"/>
          </a:xfrm>
          <a:custGeom>
            <a:avLst/>
            <a:gdLst/>
            <a:ahLst/>
            <a:cxnLst/>
            <a:rect l="l" t="t" r="r" b="b"/>
            <a:pathLst>
              <a:path w="23763011" h="10938906">
                <a:moveTo>
                  <a:pt x="23763012" y="10938907"/>
                </a:moveTo>
                <a:lnTo>
                  <a:pt x="0" y="10938907"/>
                </a:lnTo>
                <a:lnTo>
                  <a:pt x="0" y="0"/>
                </a:lnTo>
                <a:lnTo>
                  <a:pt x="23763012" y="0"/>
                </a:lnTo>
                <a:lnTo>
                  <a:pt x="23763012" y="109389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257998" y="6160012"/>
            <a:ext cx="7343202" cy="734320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270381" y="1190625"/>
            <a:ext cx="13801723" cy="106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9"/>
              </a:lnSpc>
            </a:pPr>
            <a:r>
              <a:rPr lang="en-US" sz="8089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ENCLOSURE SKETCH</a:t>
            </a:r>
          </a:p>
        </p:txBody>
      </p:sp>
      <p:pic>
        <p:nvPicPr>
          <p:cNvPr id="15" name="Picture 14" descr="A drawing of a box&#10;&#10;AI-generated content may be incorrect.">
            <a:extLst>
              <a:ext uri="{FF2B5EF4-FFF2-40B4-BE49-F238E27FC236}">
                <a16:creationId xmlns:a16="http://schemas.microsoft.com/office/drawing/2014/main" id="{A3829910-FA84-A3FA-6ADF-CF857DE10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99" y="3018090"/>
            <a:ext cx="6934200" cy="528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F9BE5-175B-21DF-E092-0AEBB53AD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2888D-CC39-B176-8718-76B613B5B51F}"/>
              </a:ext>
            </a:extLst>
          </p:cNvPr>
          <p:cNvSpPr/>
          <p:nvPr/>
        </p:nvSpPr>
        <p:spPr>
          <a:xfrm flipH="1" flipV="1">
            <a:off x="-1285347" y="-5280446"/>
            <a:ext cx="23763011" cy="10938906"/>
          </a:xfrm>
          <a:custGeom>
            <a:avLst/>
            <a:gdLst/>
            <a:ahLst/>
            <a:cxnLst/>
            <a:rect l="l" t="t" r="r" b="b"/>
            <a:pathLst>
              <a:path w="23763011" h="10938906">
                <a:moveTo>
                  <a:pt x="23763012" y="10938907"/>
                </a:moveTo>
                <a:lnTo>
                  <a:pt x="0" y="10938907"/>
                </a:lnTo>
                <a:lnTo>
                  <a:pt x="0" y="0"/>
                </a:lnTo>
                <a:lnTo>
                  <a:pt x="23763012" y="0"/>
                </a:lnTo>
                <a:lnTo>
                  <a:pt x="23763012" y="109389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B95485E-FA24-5694-3D19-45973FEE3A01}"/>
              </a:ext>
            </a:extLst>
          </p:cNvPr>
          <p:cNvGrpSpPr/>
          <p:nvPr/>
        </p:nvGrpSpPr>
        <p:grpSpPr>
          <a:xfrm>
            <a:off x="15257998" y="6160012"/>
            <a:ext cx="7343202" cy="7343202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81974C-4638-41A3-16A7-BC5BE54C38C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2A224F6-AAD6-EBCE-846A-4F0DB35E0254}"/>
              </a:ext>
            </a:extLst>
          </p:cNvPr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A62D9AF-E249-2213-5A10-B7E34A137D96}"/>
              </a:ext>
            </a:extLst>
          </p:cNvPr>
          <p:cNvSpPr txBox="1"/>
          <p:nvPr/>
        </p:nvSpPr>
        <p:spPr>
          <a:xfrm>
            <a:off x="1270381" y="1190625"/>
            <a:ext cx="13801723" cy="106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9"/>
              </a:lnSpc>
            </a:pPr>
            <a:r>
              <a:rPr lang="en-US" sz="8089" b="1" dirty="0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FINAL DESIGN</a:t>
            </a:r>
          </a:p>
        </p:txBody>
      </p:sp>
      <p:pic>
        <p:nvPicPr>
          <p:cNvPr id="7" name="Picture 6" descr="A grey plastic object with a hole&#10;&#10;AI-generated content may be incorrect.">
            <a:extLst>
              <a:ext uri="{FF2B5EF4-FFF2-40B4-BE49-F238E27FC236}">
                <a16:creationId xmlns:a16="http://schemas.microsoft.com/office/drawing/2014/main" id="{F5A68548-033B-CFF7-E0C8-32294D21E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621575"/>
            <a:ext cx="5334000" cy="3443469"/>
          </a:xfrm>
          <a:prstGeom prst="rect">
            <a:avLst/>
          </a:prstGeom>
        </p:spPr>
      </p:pic>
      <p:pic>
        <p:nvPicPr>
          <p:cNvPr id="10" name="Picture 9" descr="A grey box with holes&#10;&#10;AI-generated content may be incorrect.">
            <a:extLst>
              <a:ext uri="{FF2B5EF4-FFF2-40B4-BE49-F238E27FC236}">
                <a16:creationId xmlns:a16="http://schemas.microsoft.com/office/drawing/2014/main" id="{0D498FC7-D35A-B23C-B30E-E0B03D8AF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134" y="2194649"/>
            <a:ext cx="5086498" cy="3714587"/>
          </a:xfrm>
          <a:prstGeom prst="rect">
            <a:avLst/>
          </a:prstGeom>
        </p:spPr>
      </p:pic>
      <p:pic>
        <p:nvPicPr>
          <p:cNvPr id="12" name="Picture 11" descr="A grey rectangular object with a lid&#10;&#10;AI-generated content may be incorrect.">
            <a:extLst>
              <a:ext uri="{FF2B5EF4-FFF2-40B4-BE49-F238E27FC236}">
                <a16:creationId xmlns:a16="http://schemas.microsoft.com/office/drawing/2014/main" id="{0C6B05A9-5D65-CB52-A4B4-5868B5C2A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091975"/>
            <a:ext cx="5068090" cy="2309509"/>
          </a:xfrm>
          <a:prstGeom prst="rect">
            <a:avLst/>
          </a:prstGeom>
        </p:spPr>
      </p:pic>
      <p:pic>
        <p:nvPicPr>
          <p:cNvPr id="14" name="Picture 13" descr="A black object with a round center&#10;&#10;AI-generated content may be incorrect.">
            <a:extLst>
              <a:ext uri="{FF2B5EF4-FFF2-40B4-BE49-F238E27FC236}">
                <a16:creationId xmlns:a16="http://schemas.microsoft.com/office/drawing/2014/main" id="{8A965F90-5F88-26CF-F806-359A38720D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32" y="6327757"/>
            <a:ext cx="3149368" cy="2331665"/>
          </a:xfrm>
          <a:prstGeom prst="rect">
            <a:avLst/>
          </a:prstGeom>
        </p:spPr>
      </p:pic>
      <p:pic>
        <p:nvPicPr>
          <p:cNvPr id="17" name="Picture 16" descr="A grey rectangular object with a rectangular object on it&#10;&#10;AI-generated content may be incorrect.">
            <a:extLst>
              <a:ext uri="{FF2B5EF4-FFF2-40B4-BE49-F238E27FC236}">
                <a16:creationId xmlns:a16="http://schemas.microsoft.com/office/drawing/2014/main" id="{9DC48082-457B-1C31-D829-ACFBAFF126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02" y="6160012"/>
            <a:ext cx="2626947" cy="29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5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CF99-F10E-6C9B-B718-48DA8C3E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C18F7D-E61C-0396-0036-28054743A78F}"/>
              </a:ext>
            </a:extLst>
          </p:cNvPr>
          <p:cNvSpPr/>
          <p:nvPr/>
        </p:nvSpPr>
        <p:spPr>
          <a:xfrm flipH="1" flipV="1">
            <a:off x="-1285347" y="-5280446"/>
            <a:ext cx="23763011" cy="10938906"/>
          </a:xfrm>
          <a:custGeom>
            <a:avLst/>
            <a:gdLst/>
            <a:ahLst/>
            <a:cxnLst/>
            <a:rect l="l" t="t" r="r" b="b"/>
            <a:pathLst>
              <a:path w="23763011" h="10938906">
                <a:moveTo>
                  <a:pt x="23763012" y="10938907"/>
                </a:moveTo>
                <a:lnTo>
                  <a:pt x="0" y="10938907"/>
                </a:lnTo>
                <a:lnTo>
                  <a:pt x="0" y="0"/>
                </a:lnTo>
                <a:lnTo>
                  <a:pt x="23763012" y="0"/>
                </a:lnTo>
                <a:lnTo>
                  <a:pt x="23763012" y="109389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BF73E2-5A88-A991-7367-D2A354E88399}"/>
              </a:ext>
            </a:extLst>
          </p:cNvPr>
          <p:cNvGrpSpPr/>
          <p:nvPr/>
        </p:nvGrpSpPr>
        <p:grpSpPr>
          <a:xfrm>
            <a:off x="15257998" y="6160012"/>
            <a:ext cx="7343202" cy="7343202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74B5D99-90C4-144F-3F62-E619ADB838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3CBFD80-2C49-C934-2498-AE57BA675BFC}"/>
              </a:ext>
            </a:extLst>
          </p:cNvPr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7F256ED-C2A5-777D-133F-F031D9B17008}"/>
              </a:ext>
            </a:extLst>
          </p:cNvPr>
          <p:cNvSpPr txBox="1"/>
          <p:nvPr/>
        </p:nvSpPr>
        <p:spPr>
          <a:xfrm>
            <a:off x="1270381" y="1190625"/>
            <a:ext cx="13801723" cy="106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9"/>
              </a:lnSpc>
            </a:pPr>
            <a:r>
              <a:rPr lang="en-US" sz="8089" b="1" dirty="0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FINAL PRODUCT</a:t>
            </a:r>
          </a:p>
        </p:txBody>
      </p:sp>
      <p:pic>
        <p:nvPicPr>
          <p:cNvPr id="8" name="Picture 7" descr="A black rectangular object on a wood surface&#10;&#10;AI-generated content may be incorrect.">
            <a:extLst>
              <a:ext uri="{FF2B5EF4-FFF2-40B4-BE49-F238E27FC236}">
                <a16:creationId xmlns:a16="http://schemas.microsoft.com/office/drawing/2014/main" id="{0EB00F98-E47A-60DE-B231-B13B7D0CF9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18" y="3238500"/>
            <a:ext cx="4516684" cy="4301604"/>
          </a:xfrm>
          <a:prstGeom prst="rect">
            <a:avLst/>
          </a:prstGeom>
        </p:spPr>
      </p:pic>
      <p:pic>
        <p:nvPicPr>
          <p:cNvPr id="13" name="Picture 12" descr="A green circuit board with a red wire&#10;&#10;AI-generated content may be incorrect.">
            <a:extLst>
              <a:ext uri="{FF2B5EF4-FFF2-40B4-BE49-F238E27FC236}">
                <a16:creationId xmlns:a16="http://schemas.microsoft.com/office/drawing/2014/main" id="{44132DD0-A444-CF4D-8657-1E9FD7406B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245386"/>
            <a:ext cx="5181600" cy="4282017"/>
          </a:xfrm>
          <a:prstGeom prst="rect">
            <a:avLst/>
          </a:prstGeom>
        </p:spPr>
      </p:pic>
      <p:pic>
        <p:nvPicPr>
          <p:cNvPr id="16" name="Picture 15" descr="A black square object with a coin in the middle&#10;&#10;AI-generated content may be incorrect.">
            <a:extLst>
              <a:ext uri="{FF2B5EF4-FFF2-40B4-BE49-F238E27FC236}">
                <a16:creationId xmlns:a16="http://schemas.microsoft.com/office/drawing/2014/main" id="{F4CA5003-A980-B577-2314-C0CB17E6F1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38500"/>
            <a:ext cx="4282721" cy="430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62B6B-982D-C33D-8094-C9B10C80D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4E6135-BA94-BC5D-4E97-9CC439546460}"/>
              </a:ext>
            </a:extLst>
          </p:cNvPr>
          <p:cNvSpPr/>
          <p:nvPr/>
        </p:nvSpPr>
        <p:spPr>
          <a:xfrm flipH="1" flipV="1">
            <a:off x="-1285347" y="-5280446"/>
            <a:ext cx="23763011" cy="10938906"/>
          </a:xfrm>
          <a:custGeom>
            <a:avLst/>
            <a:gdLst/>
            <a:ahLst/>
            <a:cxnLst/>
            <a:rect l="l" t="t" r="r" b="b"/>
            <a:pathLst>
              <a:path w="23763011" h="10938906">
                <a:moveTo>
                  <a:pt x="23763012" y="10938907"/>
                </a:moveTo>
                <a:lnTo>
                  <a:pt x="0" y="10938907"/>
                </a:lnTo>
                <a:lnTo>
                  <a:pt x="0" y="0"/>
                </a:lnTo>
                <a:lnTo>
                  <a:pt x="23763012" y="0"/>
                </a:lnTo>
                <a:lnTo>
                  <a:pt x="23763012" y="109389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F24EC05-5905-DDC7-3A1A-3E87BC0B558B}"/>
              </a:ext>
            </a:extLst>
          </p:cNvPr>
          <p:cNvGrpSpPr/>
          <p:nvPr/>
        </p:nvGrpSpPr>
        <p:grpSpPr>
          <a:xfrm>
            <a:off x="15257998" y="6160012"/>
            <a:ext cx="7343202" cy="7343202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A2727B7-2F01-E33E-B310-8AD239A825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F1AAC5C-48F8-11D2-BD76-B267A6344DD1}"/>
              </a:ext>
            </a:extLst>
          </p:cNvPr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5D26CD2-7F27-5008-FBC0-5834A9D80341}"/>
              </a:ext>
            </a:extLst>
          </p:cNvPr>
          <p:cNvSpPr txBox="1"/>
          <p:nvPr/>
        </p:nvSpPr>
        <p:spPr>
          <a:xfrm>
            <a:off x="1705917" y="1480982"/>
            <a:ext cx="13801723" cy="106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9"/>
              </a:lnSpc>
            </a:pPr>
            <a:r>
              <a:rPr lang="en-US" sz="8089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WEB APP</a:t>
            </a:r>
          </a:p>
        </p:txBody>
      </p:sp>
      <p:pic>
        <p:nvPicPr>
          <p:cNvPr id="11" name="Picture 10" descr="A computer with a qr code on the screen&#10;&#10;AI-generated content may be incorrect.">
            <a:extLst>
              <a:ext uri="{FF2B5EF4-FFF2-40B4-BE49-F238E27FC236}">
                <a16:creationId xmlns:a16="http://schemas.microsoft.com/office/drawing/2014/main" id="{CEAA3351-8ED2-C208-DE0B-446358312A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4561"/>
            <a:ext cx="8208831" cy="5253652"/>
          </a:xfrm>
          <a:prstGeom prst="rect">
            <a:avLst/>
          </a:prstGeom>
        </p:spPr>
      </p:pic>
      <p:pic>
        <p:nvPicPr>
          <p:cNvPr id="15" name="Picture 14" descr="A computer with a screen on&#10;&#10;AI-generated content may be incorrect.">
            <a:extLst>
              <a:ext uri="{FF2B5EF4-FFF2-40B4-BE49-F238E27FC236}">
                <a16:creationId xmlns:a16="http://schemas.microsoft.com/office/drawing/2014/main" id="{847C9EDE-A111-B1F6-3DE4-A0065ED88C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912549"/>
            <a:ext cx="8239483" cy="535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285347" y="-5280446"/>
            <a:ext cx="23763011" cy="10938906"/>
          </a:xfrm>
          <a:custGeom>
            <a:avLst/>
            <a:gdLst/>
            <a:ahLst/>
            <a:cxnLst/>
            <a:rect l="l" t="t" r="r" b="b"/>
            <a:pathLst>
              <a:path w="23763011" h="10938906">
                <a:moveTo>
                  <a:pt x="23763012" y="10938907"/>
                </a:moveTo>
                <a:lnTo>
                  <a:pt x="0" y="10938907"/>
                </a:lnTo>
                <a:lnTo>
                  <a:pt x="0" y="0"/>
                </a:lnTo>
                <a:lnTo>
                  <a:pt x="23763012" y="0"/>
                </a:lnTo>
                <a:lnTo>
                  <a:pt x="23763012" y="109389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257998" y="6160012"/>
            <a:ext cx="7343202" cy="734320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05917" y="1480982"/>
            <a:ext cx="13801723" cy="106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9"/>
              </a:lnSpc>
            </a:pPr>
            <a:r>
              <a:rPr lang="en-US" sz="8089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WEB APP</a:t>
            </a:r>
          </a:p>
        </p:txBody>
      </p:sp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F0209D73-DA95-D38B-ADF8-A77CD2D1E8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480982"/>
            <a:ext cx="3561857" cy="7525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15260" y="1028700"/>
            <a:ext cx="7343202" cy="73432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314502" y="4910049"/>
            <a:ext cx="7343202" cy="73432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7631200" y="-5571594"/>
            <a:ext cx="27706899" cy="12754409"/>
          </a:xfrm>
          <a:custGeom>
            <a:avLst/>
            <a:gdLst/>
            <a:ahLst/>
            <a:cxnLst/>
            <a:rect l="l" t="t" r="r" b="b"/>
            <a:pathLst>
              <a:path w="27706899" h="12754409">
                <a:moveTo>
                  <a:pt x="0" y="12754410"/>
                </a:moveTo>
                <a:lnTo>
                  <a:pt x="27706900" y="12754410"/>
                </a:lnTo>
                <a:lnTo>
                  <a:pt x="27706900" y="0"/>
                </a:lnTo>
                <a:lnTo>
                  <a:pt x="0" y="0"/>
                </a:lnTo>
                <a:lnTo>
                  <a:pt x="0" y="127544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91769" y="1324738"/>
            <a:ext cx="1535839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CHALLENGES &amp; SOLUTIONS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98679" y="2630376"/>
            <a:ext cx="16144577" cy="516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235" lvl="1" indent="-323618" algn="just">
              <a:lnSpc>
                <a:spcPts val="5066"/>
              </a:lnSpc>
              <a:buFont typeface="Arial"/>
              <a:buChar char="•"/>
            </a:pPr>
            <a:r>
              <a:rPr lang="en-US" sz="2997" dirty="0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Reliable Communication - Used local Wi-Fi with a dedicated server to ensure stable, low-latency alerts without internet dependency.</a:t>
            </a:r>
          </a:p>
          <a:p>
            <a:pPr marL="647235" lvl="1" indent="-323618" algn="just">
              <a:lnSpc>
                <a:spcPts val="5066"/>
              </a:lnSpc>
              <a:buFont typeface="Arial"/>
              <a:buChar char="•"/>
            </a:pPr>
            <a:r>
              <a:rPr lang="en-US" sz="2997" dirty="0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Configuration Complexity -  Device setup via hotspot with simple UI and used enhanced captive portal and a single setup file to run server with single click.</a:t>
            </a:r>
          </a:p>
          <a:p>
            <a:pPr marL="647235" lvl="1" indent="-323618" algn="just">
              <a:lnSpc>
                <a:spcPts val="5066"/>
              </a:lnSpc>
              <a:buFont typeface="Arial"/>
              <a:buChar char="•"/>
            </a:pPr>
            <a:r>
              <a:rPr lang="en-US" sz="2997" dirty="0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Compact &amp; Wearable Design - Wristband-style enclosure for comfort and mobility during performances.</a:t>
            </a:r>
          </a:p>
          <a:p>
            <a:pPr marL="647235" lvl="1" indent="-323618" algn="just">
              <a:lnSpc>
                <a:spcPts val="5066"/>
              </a:lnSpc>
              <a:buFont typeface="Arial"/>
              <a:buChar char="•"/>
            </a:pPr>
            <a:r>
              <a:rPr lang="en-US" sz="2997" dirty="0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Multi-User Scalability - Unique IDs assigned to each device; alerts clearly labeled on receiver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4D8E-6119-3C64-1556-727A13F90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57C3FDE-56DC-0990-8FD0-09BED5996ED4}"/>
              </a:ext>
            </a:extLst>
          </p:cNvPr>
          <p:cNvGrpSpPr/>
          <p:nvPr/>
        </p:nvGrpSpPr>
        <p:grpSpPr>
          <a:xfrm>
            <a:off x="17615260" y="1028700"/>
            <a:ext cx="7343202" cy="7343202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7A6A1E-0328-8CB9-304F-70581682627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66D36A8B-896C-45B4-5B44-177239805766}"/>
              </a:ext>
            </a:extLst>
          </p:cNvPr>
          <p:cNvGrpSpPr/>
          <p:nvPr/>
        </p:nvGrpSpPr>
        <p:grpSpPr>
          <a:xfrm>
            <a:off x="-6314502" y="4910049"/>
            <a:ext cx="7343202" cy="7343202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782E276-0227-F053-A442-719D0B2C65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227CD96-3FEB-16C1-8223-4B8329A1AB27}"/>
              </a:ext>
            </a:extLst>
          </p:cNvPr>
          <p:cNvSpPr/>
          <p:nvPr/>
        </p:nvSpPr>
        <p:spPr>
          <a:xfrm flipV="1">
            <a:off x="-7631200" y="-5571594"/>
            <a:ext cx="27706899" cy="12754409"/>
          </a:xfrm>
          <a:custGeom>
            <a:avLst/>
            <a:gdLst/>
            <a:ahLst/>
            <a:cxnLst/>
            <a:rect l="l" t="t" r="r" b="b"/>
            <a:pathLst>
              <a:path w="27706899" h="12754409">
                <a:moveTo>
                  <a:pt x="0" y="12754410"/>
                </a:moveTo>
                <a:lnTo>
                  <a:pt x="27706900" y="12754410"/>
                </a:lnTo>
                <a:lnTo>
                  <a:pt x="27706900" y="0"/>
                </a:lnTo>
                <a:lnTo>
                  <a:pt x="0" y="0"/>
                </a:lnTo>
                <a:lnTo>
                  <a:pt x="0" y="127544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5CC2961-91B0-BBED-260D-E88C57D97765}"/>
              </a:ext>
            </a:extLst>
          </p:cNvPr>
          <p:cNvSpPr txBox="1"/>
          <p:nvPr/>
        </p:nvSpPr>
        <p:spPr>
          <a:xfrm>
            <a:off x="1191769" y="1324738"/>
            <a:ext cx="1535839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1" dirty="0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FINAL BUDGET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0A66152-6A53-4AD7-DC64-8B637E54DD62}"/>
              </a:ext>
            </a:extLst>
          </p:cNvPr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DE5417-3782-189B-3F7F-A67BE8DA8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3004323"/>
            <a:ext cx="7086776" cy="48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091D6-6B41-ADFB-4E02-4635D57A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B0B5AD7-5D22-3452-3ABE-0F23C030736A}"/>
              </a:ext>
            </a:extLst>
          </p:cNvPr>
          <p:cNvGrpSpPr/>
          <p:nvPr/>
        </p:nvGrpSpPr>
        <p:grpSpPr>
          <a:xfrm>
            <a:off x="17615260" y="1028700"/>
            <a:ext cx="7343202" cy="7343202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E61F3C-C362-A673-188C-452882ACD4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CAB6C6D-C991-8A83-3702-F8FD6BF49164}"/>
              </a:ext>
            </a:extLst>
          </p:cNvPr>
          <p:cNvGrpSpPr/>
          <p:nvPr/>
        </p:nvGrpSpPr>
        <p:grpSpPr>
          <a:xfrm>
            <a:off x="-6314502" y="4910049"/>
            <a:ext cx="7343202" cy="7343202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BF27610-7B9E-AA46-1333-47157BB707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C1A2D67-EBF0-7962-C0CF-8DCF905996C7}"/>
              </a:ext>
            </a:extLst>
          </p:cNvPr>
          <p:cNvSpPr/>
          <p:nvPr/>
        </p:nvSpPr>
        <p:spPr>
          <a:xfrm flipV="1">
            <a:off x="-7631200" y="-5571594"/>
            <a:ext cx="27706899" cy="12754409"/>
          </a:xfrm>
          <a:custGeom>
            <a:avLst/>
            <a:gdLst/>
            <a:ahLst/>
            <a:cxnLst/>
            <a:rect l="l" t="t" r="r" b="b"/>
            <a:pathLst>
              <a:path w="27706899" h="12754409">
                <a:moveTo>
                  <a:pt x="0" y="12754410"/>
                </a:moveTo>
                <a:lnTo>
                  <a:pt x="27706900" y="12754410"/>
                </a:lnTo>
                <a:lnTo>
                  <a:pt x="27706900" y="0"/>
                </a:lnTo>
                <a:lnTo>
                  <a:pt x="0" y="0"/>
                </a:lnTo>
                <a:lnTo>
                  <a:pt x="0" y="127544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477A6F2-C885-CEA3-D6ED-E8C82212AB59}"/>
              </a:ext>
            </a:extLst>
          </p:cNvPr>
          <p:cNvSpPr txBox="1"/>
          <p:nvPr/>
        </p:nvSpPr>
        <p:spPr>
          <a:xfrm>
            <a:off x="1828800" y="1285194"/>
            <a:ext cx="1535839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1" dirty="0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TEAM CONTRIBUTION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DC5DBA8-E8FE-A052-DFFC-D1733F32CE87}"/>
              </a:ext>
            </a:extLst>
          </p:cNvPr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B4A86-06B0-934D-9B4A-6AE3A55A1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5398" y="3726406"/>
            <a:ext cx="12441356" cy="28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0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08A53-3D10-BCD3-15ED-C13C98315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F157961-D1C8-CDEE-5E6E-6E20CD98AB3B}"/>
              </a:ext>
            </a:extLst>
          </p:cNvPr>
          <p:cNvGrpSpPr/>
          <p:nvPr/>
        </p:nvGrpSpPr>
        <p:grpSpPr>
          <a:xfrm>
            <a:off x="14752285" y="-1655401"/>
            <a:ext cx="7343202" cy="7343202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7F53E4E-D15C-CFE7-953F-5FBD2871B9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EFC98D9-DF41-2A4C-3268-8DC0E33FAF4D}"/>
              </a:ext>
            </a:extLst>
          </p:cNvPr>
          <p:cNvGrpSpPr/>
          <p:nvPr/>
        </p:nvGrpSpPr>
        <p:grpSpPr>
          <a:xfrm>
            <a:off x="-3671601" y="5143500"/>
            <a:ext cx="7343202" cy="7343202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7F60815-5BF1-9FDE-CCB3-6A9941612C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4BD8EFC-D49B-623E-9A98-D0D8E673B585}"/>
              </a:ext>
            </a:extLst>
          </p:cNvPr>
          <p:cNvSpPr txBox="1"/>
          <p:nvPr/>
        </p:nvSpPr>
        <p:spPr>
          <a:xfrm>
            <a:off x="751959" y="4104336"/>
            <a:ext cx="16784079" cy="163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4"/>
              </a:lnSpc>
              <a:spcBef>
                <a:spcPct val="0"/>
              </a:spcBef>
            </a:pPr>
            <a:r>
              <a:rPr lang="en-US" sz="12294" b="1" dirty="0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You!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C8CD76E-36A4-E5A0-4BE2-EEC519F90F85}"/>
              </a:ext>
            </a:extLst>
          </p:cNvPr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F032F8D-C95D-746A-EA5B-BD15F5545082}"/>
              </a:ext>
            </a:extLst>
          </p:cNvPr>
          <p:cNvSpPr/>
          <p:nvPr/>
        </p:nvSpPr>
        <p:spPr>
          <a:xfrm flipV="1">
            <a:off x="-1432830" y="-4332318"/>
            <a:ext cx="20099392" cy="9252420"/>
          </a:xfrm>
          <a:custGeom>
            <a:avLst/>
            <a:gdLst/>
            <a:ahLst/>
            <a:cxnLst/>
            <a:rect l="l" t="t" r="r" b="b"/>
            <a:pathLst>
              <a:path w="20099392" h="9252420">
                <a:moveTo>
                  <a:pt x="0" y="9252420"/>
                </a:moveTo>
                <a:lnTo>
                  <a:pt x="20099392" y="9252420"/>
                </a:lnTo>
                <a:lnTo>
                  <a:pt x="20099392" y="0"/>
                </a:lnTo>
                <a:lnTo>
                  <a:pt x="0" y="0"/>
                </a:lnTo>
                <a:lnTo>
                  <a:pt x="0" y="925242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0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8539" y="3724625"/>
            <a:ext cx="7343202" cy="73432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flipH="1" flipV="1">
            <a:off x="-905696" y="-4108920"/>
            <a:ext cx="20099392" cy="9252420"/>
          </a:xfrm>
          <a:custGeom>
            <a:avLst/>
            <a:gdLst/>
            <a:ahLst/>
            <a:cxnLst/>
            <a:rect l="l" t="t" r="r" b="b"/>
            <a:pathLst>
              <a:path w="20099392" h="9252420">
                <a:moveTo>
                  <a:pt x="20099392" y="9252420"/>
                </a:moveTo>
                <a:lnTo>
                  <a:pt x="0" y="9252420"/>
                </a:lnTo>
                <a:lnTo>
                  <a:pt x="0" y="0"/>
                </a:lnTo>
                <a:lnTo>
                  <a:pt x="20099392" y="0"/>
                </a:lnTo>
                <a:lnTo>
                  <a:pt x="20099392" y="92524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2850" y="1912652"/>
            <a:ext cx="11345945" cy="85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5"/>
              </a:lnSpc>
            </a:pPr>
            <a:r>
              <a:rPr lang="en-US" sz="6355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 </a:t>
            </a:r>
          </a:p>
        </p:txBody>
      </p:sp>
      <p:sp>
        <p:nvSpPr>
          <p:cNvPr id="6" name="Freeform 6"/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3261870"/>
            <a:ext cx="16461627" cy="50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5851" lvl="1" indent="-487925" algn="l">
              <a:lnSpc>
                <a:spcPts val="5695"/>
              </a:lnSpc>
              <a:buFont typeface="Arial"/>
              <a:buChar char="•"/>
            </a:pPr>
            <a:r>
              <a:rPr lang="en-US" sz="4519" dirty="0">
                <a:solidFill>
                  <a:srgbClr val="051838"/>
                </a:solidFill>
                <a:latin typeface="Proxima Nova"/>
                <a:ea typeface="Proxima Nova"/>
                <a:cs typeface="Proxima Nova"/>
                <a:sym typeface="Proxima Nova"/>
              </a:rPr>
              <a:t>No effective way for musicians/ performers to alert failures to audio engineers/ crew during live events</a:t>
            </a:r>
          </a:p>
          <a:p>
            <a:pPr marL="975851" lvl="1" indent="-487925" algn="l">
              <a:lnSpc>
                <a:spcPts val="5695"/>
              </a:lnSpc>
              <a:buFont typeface="Arial"/>
              <a:buChar char="•"/>
            </a:pPr>
            <a:r>
              <a:rPr lang="en-US" sz="4519" dirty="0">
                <a:solidFill>
                  <a:srgbClr val="051838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Communication by hand signals or shouting is unreliable</a:t>
            </a:r>
          </a:p>
          <a:p>
            <a:pPr marL="975851" lvl="1" indent="-487925" algn="l">
              <a:lnSpc>
                <a:spcPts val="5695"/>
              </a:lnSpc>
              <a:buFont typeface="Arial"/>
              <a:buChar char="•"/>
            </a:pPr>
            <a:r>
              <a:rPr lang="en-US" sz="4519" dirty="0">
                <a:solidFill>
                  <a:srgbClr val="051838"/>
                </a:solidFill>
                <a:latin typeface="Proxima Nova"/>
                <a:ea typeface="Proxima Nova"/>
                <a:cs typeface="Proxima Nova"/>
                <a:sym typeface="Proxima Nova"/>
              </a:rPr>
              <a:t>Leads to delays, confusion, and poor audience experience</a:t>
            </a:r>
          </a:p>
          <a:p>
            <a:pPr marL="975851" lvl="1" indent="-487925" algn="l">
              <a:lnSpc>
                <a:spcPts val="5695"/>
              </a:lnSpc>
              <a:buFont typeface="Arial"/>
              <a:buChar char="•"/>
            </a:pPr>
            <a:r>
              <a:rPr lang="en-US" sz="4519" dirty="0">
                <a:solidFill>
                  <a:srgbClr val="051838"/>
                </a:solidFill>
                <a:latin typeface="Proxima Nova"/>
                <a:ea typeface="Proxima Nova"/>
                <a:cs typeface="Proxima Nova"/>
                <a:sym typeface="Proxima Nova"/>
              </a:rPr>
              <a:t>Traditional signaling methods are disrupting the performance.</a:t>
            </a:r>
          </a:p>
          <a:p>
            <a:pPr marL="975851" lvl="1" indent="-487925" algn="l">
              <a:lnSpc>
                <a:spcPts val="5695"/>
              </a:lnSpc>
              <a:buFont typeface="Arial"/>
              <a:buChar char="•"/>
            </a:pPr>
            <a:r>
              <a:rPr lang="en-US" sz="4519" dirty="0">
                <a:solidFill>
                  <a:srgbClr val="051838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Communication weakens in rough and noisy environments</a:t>
            </a:r>
          </a:p>
          <a:p>
            <a:pPr algn="l">
              <a:lnSpc>
                <a:spcPts val="5695"/>
              </a:lnSpc>
            </a:pPr>
            <a:endParaRPr lang="en-US" sz="4519" dirty="0">
              <a:solidFill>
                <a:srgbClr val="0518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8539" y="3724625"/>
            <a:ext cx="7343202" cy="73432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flipH="1" flipV="1">
            <a:off x="-905696" y="-4108920"/>
            <a:ext cx="20099392" cy="9252420"/>
          </a:xfrm>
          <a:custGeom>
            <a:avLst/>
            <a:gdLst/>
            <a:ahLst/>
            <a:cxnLst/>
            <a:rect l="l" t="t" r="r" b="b"/>
            <a:pathLst>
              <a:path w="20099392" h="9252420">
                <a:moveTo>
                  <a:pt x="20099392" y="9252420"/>
                </a:moveTo>
                <a:lnTo>
                  <a:pt x="0" y="9252420"/>
                </a:lnTo>
                <a:lnTo>
                  <a:pt x="0" y="0"/>
                </a:lnTo>
                <a:lnTo>
                  <a:pt x="20099392" y="0"/>
                </a:lnTo>
                <a:lnTo>
                  <a:pt x="20099392" y="92524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13355" y="2003832"/>
            <a:ext cx="10537077" cy="80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064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 VALIDATION </a:t>
            </a:r>
          </a:p>
        </p:txBody>
      </p:sp>
      <p:sp>
        <p:nvSpPr>
          <p:cNvPr id="6" name="Freeform 6"/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3261870"/>
            <a:ext cx="16461627" cy="563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5851" lvl="1" indent="-487925" algn="l">
              <a:lnSpc>
                <a:spcPts val="5604"/>
              </a:lnSpc>
              <a:buFont typeface="Arial"/>
              <a:buChar char="•"/>
            </a:pPr>
            <a:r>
              <a:rPr lang="en-US" sz="4519">
                <a:solidFill>
                  <a:srgbClr val="051838"/>
                </a:solidFill>
                <a:latin typeface="Proxima Nova"/>
                <a:ea typeface="Proxima Nova"/>
                <a:cs typeface="Proxima Nova"/>
                <a:sym typeface="Proxima Nova"/>
              </a:rPr>
              <a:t>Conducted an online survey to gather real-world insights</a:t>
            </a:r>
          </a:p>
          <a:p>
            <a:pPr marL="975851" lvl="1" indent="-487925" algn="l">
              <a:lnSpc>
                <a:spcPts val="5604"/>
              </a:lnSpc>
              <a:buFont typeface="Arial"/>
              <a:buChar char="•"/>
            </a:pPr>
            <a:r>
              <a:rPr lang="en-US" sz="4519">
                <a:solidFill>
                  <a:srgbClr val="051838"/>
                </a:solidFill>
                <a:latin typeface="Proxima Nova"/>
                <a:ea typeface="Proxima Nova"/>
                <a:cs typeface="Proxima Nova"/>
                <a:sym typeface="Proxima Nova"/>
              </a:rPr>
              <a:t>Targeted individuals involved in music, live events, including students and event attendees.</a:t>
            </a:r>
          </a:p>
          <a:p>
            <a:pPr marL="975851" lvl="1" indent="-487925" algn="l">
              <a:lnSpc>
                <a:spcPts val="5604"/>
              </a:lnSpc>
              <a:buFont typeface="Arial"/>
              <a:buChar char="•"/>
            </a:pPr>
            <a:r>
              <a:rPr lang="en-US" sz="4519">
                <a:solidFill>
                  <a:srgbClr val="051838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 focus was given to professionals in live bands, concert performers, and audio technicians</a:t>
            </a:r>
          </a:p>
          <a:p>
            <a:pPr marL="975851" lvl="1" indent="-487925" algn="l">
              <a:lnSpc>
                <a:spcPts val="5604"/>
              </a:lnSpc>
              <a:buFont typeface="Arial"/>
              <a:buChar char="•"/>
            </a:pPr>
            <a:r>
              <a:rPr lang="en-US" sz="4519">
                <a:solidFill>
                  <a:srgbClr val="051838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Responses confirmed a recurring issue with in-performance communication gaps and technical difficulties</a:t>
            </a:r>
          </a:p>
          <a:p>
            <a:pPr algn="l">
              <a:lnSpc>
                <a:spcPts val="5604"/>
              </a:lnSpc>
            </a:pPr>
            <a:endParaRPr lang="en-US" sz="4519">
              <a:solidFill>
                <a:srgbClr val="0518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2184" y="4263360"/>
            <a:ext cx="7343202" cy="73432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flipH="1" flipV="1">
            <a:off x="-1362559" y="-5584122"/>
            <a:ext cx="24261211" cy="11168244"/>
          </a:xfrm>
          <a:custGeom>
            <a:avLst/>
            <a:gdLst/>
            <a:ahLst/>
            <a:cxnLst/>
            <a:rect l="l" t="t" r="r" b="b"/>
            <a:pathLst>
              <a:path w="24261211" h="11168244">
                <a:moveTo>
                  <a:pt x="24261211" y="11168244"/>
                </a:moveTo>
                <a:lnTo>
                  <a:pt x="0" y="11168244"/>
                </a:lnTo>
                <a:lnTo>
                  <a:pt x="0" y="0"/>
                </a:lnTo>
                <a:lnTo>
                  <a:pt x="24261211" y="0"/>
                </a:lnTo>
                <a:lnTo>
                  <a:pt x="24261211" y="11168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07831" y="4460940"/>
            <a:ext cx="11117561" cy="164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5"/>
              </a:lnSpc>
            </a:pPr>
            <a:r>
              <a:rPr lang="en-US" sz="6365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PROBLEMS </a:t>
            </a:r>
          </a:p>
          <a:p>
            <a:pPr algn="ctr">
              <a:lnSpc>
                <a:spcPts val="6365"/>
              </a:lnSpc>
            </a:pPr>
            <a:r>
              <a:rPr lang="en-US" sz="6365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????</a:t>
            </a:r>
          </a:p>
        </p:txBody>
      </p:sp>
      <p:sp>
        <p:nvSpPr>
          <p:cNvPr id="6" name="Freeform 6"/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79195" y="1085850"/>
            <a:ext cx="12208827" cy="71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799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YES. DURING ONE OF CONCERTS, MY GUITAR'S OUTPUT SOUND GOT LOW, BUT I COULD TELL IT TO THE SOUND ENGINEER.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96323" y="2840522"/>
            <a:ext cx="11206537" cy="76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  <a:spcBef>
                <a:spcPct val="0"/>
              </a:spcBef>
            </a:pPr>
            <a:r>
              <a:rPr lang="en-US" sz="2900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YES, PASSING MESSAGE TO AUDIO ENGINEER AND COMMUNICATION ISSUES DURING THE EVENT TIME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2643" y="2332700"/>
            <a:ext cx="6229082" cy="95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400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YEP, THE DIFFICULTY IN BRIDGING SOUND,LIGHT AND VISUALS SIMULTANEOUSLY.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44015" y="1973948"/>
            <a:ext cx="4995333" cy="32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YES , IN EAR SOUND ISSUES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76814" y="6854425"/>
            <a:ext cx="4353278" cy="334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400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IN EAR MONITOR FAILURE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12600" y="5719262"/>
            <a:ext cx="6626748" cy="76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  <a:spcBef>
                <a:spcPct val="0"/>
              </a:spcBef>
            </a:pPr>
            <a:r>
              <a:rPr lang="en-US" sz="2900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IN EAR MONITOR FAILURE IS THE MOST COMMON THING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76" y="6549939"/>
            <a:ext cx="9490874" cy="143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  <a:spcBef>
                <a:spcPct val="0"/>
              </a:spcBef>
            </a:pPr>
            <a:r>
              <a:rPr lang="en-US" sz="3740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YES , DIFFICULT TO COMMUNICATE WITH MOH ENGINEER/ TECHNICIAN / COORDINATOR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71601" y="7522584"/>
            <a:ext cx="15778539" cy="95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400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YES 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400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EAR MONITOR FAILURE 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400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TRANSITION DIFFICULTY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85130" y="4310985"/>
            <a:ext cx="6074170" cy="5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sz="2199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AUDIO ISSUES, INSTRUMENT FAILURES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9195" y="4260951"/>
            <a:ext cx="4050919" cy="132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3472" b="1">
                <a:solidFill>
                  <a:srgbClr val="05183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MOSTLY THE INSTRUMENT FAILURES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621809"/>
            <a:ext cx="7343202" cy="73432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flipH="1" flipV="1">
            <a:off x="-682025" y="-4866528"/>
            <a:ext cx="20099392" cy="9252420"/>
          </a:xfrm>
          <a:custGeom>
            <a:avLst/>
            <a:gdLst/>
            <a:ahLst/>
            <a:cxnLst/>
            <a:rect l="l" t="t" r="r" b="b"/>
            <a:pathLst>
              <a:path w="20099392" h="9252420">
                <a:moveTo>
                  <a:pt x="20099392" y="9252420"/>
                </a:moveTo>
                <a:lnTo>
                  <a:pt x="0" y="9252420"/>
                </a:lnTo>
                <a:lnTo>
                  <a:pt x="0" y="0"/>
                </a:lnTo>
                <a:lnTo>
                  <a:pt x="20099392" y="0"/>
                </a:lnTo>
                <a:lnTo>
                  <a:pt x="20099392" y="92524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313939" y="2397525"/>
            <a:ext cx="2529857" cy="3686494"/>
          </a:xfrm>
          <a:custGeom>
            <a:avLst/>
            <a:gdLst/>
            <a:ahLst/>
            <a:cxnLst/>
            <a:rect l="l" t="t" r="r" b="b"/>
            <a:pathLst>
              <a:path w="2529857" h="3686494">
                <a:moveTo>
                  <a:pt x="0" y="0"/>
                </a:moveTo>
                <a:lnTo>
                  <a:pt x="2529857" y="0"/>
                </a:lnTo>
                <a:lnTo>
                  <a:pt x="2529857" y="3686495"/>
                </a:lnTo>
                <a:lnTo>
                  <a:pt x="0" y="3686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67671" y="2397525"/>
            <a:ext cx="2230329" cy="3686494"/>
          </a:xfrm>
          <a:custGeom>
            <a:avLst/>
            <a:gdLst/>
            <a:ahLst/>
            <a:cxnLst/>
            <a:rect l="l" t="t" r="r" b="b"/>
            <a:pathLst>
              <a:path w="2230329" h="3686494">
                <a:moveTo>
                  <a:pt x="0" y="0"/>
                </a:moveTo>
                <a:lnTo>
                  <a:pt x="2230329" y="0"/>
                </a:lnTo>
                <a:lnTo>
                  <a:pt x="2230329" y="3686495"/>
                </a:lnTo>
                <a:lnTo>
                  <a:pt x="0" y="3686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21875" y="2397525"/>
            <a:ext cx="1382435" cy="3686494"/>
          </a:xfrm>
          <a:custGeom>
            <a:avLst/>
            <a:gdLst/>
            <a:ahLst/>
            <a:cxnLst/>
            <a:rect l="l" t="t" r="r" b="b"/>
            <a:pathLst>
              <a:path w="1382435" h="3686494">
                <a:moveTo>
                  <a:pt x="0" y="0"/>
                </a:moveTo>
                <a:lnTo>
                  <a:pt x="1382436" y="0"/>
                </a:lnTo>
                <a:lnTo>
                  <a:pt x="1382436" y="3686495"/>
                </a:lnTo>
                <a:lnTo>
                  <a:pt x="0" y="3686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15154" y="3635117"/>
            <a:ext cx="7920978" cy="4897805"/>
          </a:xfrm>
          <a:custGeom>
            <a:avLst/>
            <a:gdLst/>
            <a:ahLst/>
            <a:cxnLst/>
            <a:rect l="l" t="t" r="r" b="b"/>
            <a:pathLst>
              <a:path w="7920978" h="4897805">
                <a:moveTo>
                  <a:pt x="0" y="0"/>
                </a:moveTo>
                <a:lnTo>
                  <a:pt x="7920978" y="0"/>
                </a:lnTo>
                <a:lnTo>
                  <a:pt x="7920978" y="4897805"/>
                </a:lnTo>
                <a:lnTo>
                  <a:pt x="0" y="48978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091059" y="3683845"/>
            <a:ext cx="7920978" cy="4897805"/>
          </a:xfrm>
          <a:custGeom>
            <a:avLst/>
            <a:gdLst/>
            <a:ahLst/>
            <a:cxnLst/>
            <a:rect l="l" t="t" r="r" b="b"/>
            <a:pathLst>
              <a:path w="7920978" h="4897805">
                <a:moveTo>
                  <a:pt x="0" y="0"/>
                </a:moveTo>
                <a:lnTo>
                  <a:pt x="7920978" y="0"/>
                </a:lnTo>
                <a:lnTo>
                  <a:pt x="7920978" y="4897805"/>
                </a:lnTo>
                <a:lnTo>
                  <a:pt x="0" y="4897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89218" y="1291743"/>
            <a:ext cx="7815096" cy="133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6"/>
              </a:lnSpc>
            </a:pPr>
            <a:r>
              <a:rPr lang="en-US" sz="5116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COMMUNICATION ISSUES FACED?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504314" y="1238176"/>
            <a:ext cx="0" cy="787597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8948571" y="1162328"/>
            <a:ext cx="7257374" cy="239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6"/>
              </a:lnSpc>
            </a:pPr>
            <a:r>
              <a:rPr lang="en-US" sz="4716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HELPFULNESS OF WIRELESS EMERGENCY ALERT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7770" y="3790988"/>
            <a:ext cx="7343202" cy="73432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flipH="1" flipV="1">
            <a:off x="-1432830" y="-4332318"/>
            <a:ext cx="20099392" cy="9252420"/>
          </a:xfrm>
          <a:custGeom>
            <a:avLst/>
            <a:gdLst/>
            <a:ahLst/>
            <a:cxnLst/>
            <a:rect l="l" t="t" r="r" b="b"/>
            <a:pathLst>
              <a:path w="20099392" h="9252420">
                <a:moveTo>
                  <a:pt x="20099392" y="9252420"/>
                </a:moveTo>
                <a:lnTo>
                  <a:pt x="0" y="9252420"/>
                </a:lnTo>
                <a:lnTo>
                  <a:pt x="0" y="0"/>
                </a:lnTo>
                <a:lnTo>
                  <a:pt x="20099392" y="0"/>
                </a:lnTo>
                <a:lnTo>
                  <a:pt x="20099392" y="92524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432830" y="8823330"/>
            <a:ext cx="21855177" cy="2295293"/>
          </a:xfrm>
          <a:custGeom>
            <a:avLst/>
            <a:gdLst/>
            <a:ahLst/>
            <a:cxnLst/>
            <a:rect l="l" t="t" r="r" b="b"/>
            <a:pathLst>
              <a:path w="21855177" h="2295293">
                <a:moveTo>
                  <a:pt x="0" y="0"/>
                </a:moveTo>
                <a:lnTo>
                  <a:pt x="21855178" y="0"/>
                </a:lnTo>
                <a:lnTo>
                  <a:pt x="21855178" y="2295292"/>
                </a:lnTo>
                <a:lnTo>
                  <a:pt x="0" y="229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313939" y="2397525"/>
            <a:ext cx="2529857" cy="3686494"/>
          </a:xfrm>
          <a:custGeom>
            <a:avLst/>
            <a:gdLst/>
            <a:ahLst/>
            <a:cxnLst/>
            <a:rect l="l" t="t" r="r" b="b"/>
            <a:pathLst>
              <a:path w="2529857" h="3686494">
                <a:moveTo>
                  <a:pt x="0" y="0"/>
                </a:moveTo>
                <a:lnTo>
                  <a:pt x="2529857" y="0"/>
                </a:lnTo>
                <a:lnTo>
                  <a:pt x="2529857" y="3686495"/>
                </a:lnTo>
                <a:lnTo>
                  <a:pt x="0" y="3686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67671" y="2397525"/>
            <a:ext cx="2230329" cy="3686494"/>
          </a:xfrm>
          <a:custGeom>
            <a:avLst/>
            <a:gdLst/>
            <a:ahLst/>
            <a:cxnLst/>
            <a:rect l="l" t="t" r="r" b="b"/>
            <a:pathLst>
              <a:path w="2230329" h="3686494">
                <a:moveTo>
                  <a:pt x="0" y="0"/>
                </a:moveTo>
                <a:lnTo>
                  <a:pt x="2230329" y="0"/>
                </a:lnTo>
                <a:lnTo>
                  <a:pt x="2230329" y="3686495"/>
                </a:lnTo>
                <a:lnTo>
                  <a:pt x="0" y="3686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21875" y="2397525"/>
            <a:ext cx="1382435" cy="3686494"/>
          </a:xfrm>
          <a:custGeom>
            <a:avLst/>
            <a:gdLst/>
            <a:ahLst/>
            <a:cxnLst/>
            <a:rect l="l" t="t" r="r" b="b"/>
            <a:pathLst>
              <a:path w="1382435" h="3686494">
                <a:moveTo>
                  <a:pt x="0" y="0"/>
                </a:moveTo>
                <a:lnTo>
                  <a:pt x="1382436" y="0"/>
                </a:lnTo>
                <a:lnTo>
                  <a:pt x="1382436" y="3686495"/>
                </a:lnTo>
                <a:lnTo>
                  <a:pt x="0" y="3686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223956" y="3453388"/>
            <a:ext cx="9230364" cy="5521534"/>
          </a:xfrm>
          <a:custGeom>
            <a:avLst/>
            <a:gdLst/>
            <a:ahLst/>
            <a:cxnLst/>
            <a:rect l="l" t="t" r="r" b="b"/>
            <a:pathLst>
              <a:path w="9230364" h="5521534">
                <a:moveTo>
                  <a:pt x="0" y="0"/>
                </a:moveTo>
                <a:lnTo>
                  <a:pt x="9230364" y="0"/>
                </a:lnTo>
                <a:lnTo>
                  <a:pt x="9230364" y="5521534"/>
                </a:lnTo>
                <a:lnTo>
                  <a:pt x="0" y="55215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33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93844" y="1793808"/>
            <a:ext cx="14090588" cy="100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6"/>
              </a:lnSpc>
            </a:pPr>
            <a:r>
              <a:rPr lang="en-US" sz="7516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PREFERRED DEVICE TYPE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7770" y="3790988"/>
            <a:ext cx="7343202" cy="73432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flipH="1" flipV="1">
            <a:off x="-1205900" y="-4406681"/>
            <a:ext cx="20099392" cy="9252420"/>
          </a:xfrm>
          <a:custGeom>
            <a:avLst/>
            <a:gdLst/>
            <a:ahLst/>
            <a:cxnLst/>
            <a:rect l="l" t="t" r="r" b="b"/>
            <a:pathLst>
              <a:path w="20099392" h="9252420">
                <a:moveTo>
                  <a:pt x="20099392" y="9252420"/>
                </a:moveTo>
                <a:lnTo>
                  <a:pt x="0" y="9252420"/>
                </a:lnTo>
                <a:lnTo>
                  <a:pt x="0" y="0"/>
                </a:lnTo>
                <a:lnTo>
                  <a:pt x="20099392" y="0"/>
                </a:lnTo>
                <a:lnTo>
                  <a:pt x="20099392" y="92524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313939" y="2397525"/>
            <a:ext cx="2529857" cy="3686494"/>
          </a:xfrm>
          <a:custGeom>
            <a:avLst/>
            <a:gdLst/>
            <a:ahLst/>
            <a:cxnLst/>
            <a:rect l="l" t="t" r="r" b="b"/>
            <a:pathLst>
              <a:path w="2529857" h="3686494">
                <a:moveTo>
                  <a:pt x="0" y="0"/>
                </a:moveTo>
                <a:lnTo>
                  <a:pt x="2529857" y="0"/>
                </a:lnTo>
                <a:lnTo>
                  <a:pt x="2529857" y="3686495"/>
                </a:lnTo>
                <a:lnTo>
                  <a:pt x="0" y="3686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67671" y="2397525"/>
            <a:ext cx="2230329" cy="3686494"/>
          </a:xfrm>
          <a:custGeom>
            <a:avLst/>
            <a:gdLst/>
            <a:ahLst/>
            <a:cxnLst/>
            <a:rect l="l" t="t" r="r" b="b"/>
            <a:pathLst>
              <a:path w="2230329" h="3686494">
                <a:moveTo>
                  <a:pt x="0" y="0"/>
                </a:moveTo>
                <a:lnTo>
                  <a:pt x="2230329" y="0"/>
                </a:lnTo>
                <a:lnTo>
                  <a:pt x="2230329" y="3686495"/>
                </a:lnTo>
                <a:lnTo>
                  <a:pt x="0" y="3686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21875" y="2397525"/>
            <a:ext cx="1382435" cy="3686494"/>
          </a:xfrm>
          <a:custGeom>
            <a:avLst/>
            <a:gdLst/>
            <a:ahLst/>
            <a:cxnLst/>
            <a:rect l="l" t="t" r="r" b="b"/>
            <a:pathLst>
              <a:path w="1382435" h="3686494">
                <a:moveTo>
                  <a:pt x="0" y="0"/>
                </a:moveTo>
                <a:lnTo>
                  <a:pt x="1382436" y="0"/>
                </a:lnTo>
                <a:lnTo>
                  <a:pt x="1382436" y="3686495"/>
                </a:lnTo>
                <a:lnTo>
                  <a:pt x="0" y="3686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99686" y="3188210"/>
            <a:ext cx="13358365" cy="5393440"/>
          </a:xfrm>
          <a:custGeom>
            <a:avLst/>
            <a:gdLst/>
            <a:ahLst/>
            <a:cxnLst/>
            <a:rect l="l" t="t" r="r" b="b"/>
            <a:pathLst>
              <a:path w="13358365" h="5393440">
                <a:moveTo>
                  <a:pt x="0" y="0"/>
                </a:moveTo>
                <a:lnTo>
                  <a:pt x="13358364" y="0"/>
                </a:lnTo>
                <a:lnTo>
                  <a:pt x="13358364" y="5393440"/>
                </a:lnTo>
                <a:lnTo>
                  <a:pt x="0" y="53934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322377" y="964149"/>
            <a:ext cx="14090588" cy="174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6"/>
              </a:lnSpc>
            </a:pPr>
            <a:r>
              <a:rPr lang="en-US" sz="6716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MAXIMUM BUDGET CONSIDERATION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15260" y="1028700"/>
            <a:ext cx="7343202" cy="73432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314502" y="4910049"/>
            <a:ext cx="7343202" cy="73432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7659775" y="-5571594"/>
            <a:ext cx="27706899" cy="12754409"/>
          </a:xfrm>
          <a:custGeom>
            <a:avLst/>
            <a:gdLst/>
            <a:ahLst/>
            <a:cxnLst/>
            <a:rect l="l" t="t" r="r" b="b"/>
            <a:pathLst>
              <a:path w="27706899" h="12754409">
                <a:moveTo>
                  <a:pt x="0" y="12754410"/>
                </a:moveTo>
                <a:lnTo>
                  <a:pt x="27706900" y="12754410"/>
                </a:lnTo>
                <a:lnTo>
                  <a:pt x="27706900" y="0"/>
                </a:lnTo>
                <a:lnTo>
                  <a:pt x="0" y="0"/>
                </a:lnTo>
                <a:lnTo>
                  <a:pt x="0" y="127544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91769" y="1881256"/>
            <a:ext cx="1535839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ALTERNATIVES CONSIDERED</a:t>
            </a:r>
          </a:p>
        </p:txBody>
      </p:sp>
      <p:sp>
        <p:nvSpPr>
          <p:cNvPr id="8" name="Freeform 8"/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98679" y="3192041"/>
            <a:ext cx="16144577" cy="5204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235" lvl="1" indent="-323618" algn="just">
              <a:lnSpc>
                <a:spcPts val="5216"/>
              </a:lnSpc>
              <a:buFont typeface="Arial"/>
              <a:buChar char="•"/>
            </a:pPr>
            <a:r>
              <a:rPr lang="en-US" sz="2997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Bluetooth - Limited range</a:t>
            </a:r>
          </a:p>
          <a:p>
            <a:pPr marL="647235" lvl="1" indent="-323618" algn="just">
              <a:lnSpc>
                <a:spcPts val="5216"/>
              </a:lnSpc>
              <a:buFont typeface="Arial"/>
              <a:buChar char="•"/>
            </a:pPr>
            <a:r>
              <a:rPr lang="en-US" sz="2997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Wired Device - Restricts movement</a:t>
            </a:r>
          </a:p>
          <a:p>
            <a:pPr marL="647235" lvl="1" indent="-323618" algn="just">
              <a:lnSpc>
                <a:spcPts val="5216"/>
              </a:lnSpc>
              <a:buFont typeface="Arial"/>
              <a:buChar char="•"/>
            </a:pPr>
            <a:r>
              <a:rPr lang="en-US" sz="2997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Walkie-Talkies or Intercoms - Require verbal communication during performances, and can be disruptive on stage.</a:t>
            </a:r>
          </a:p>
          <a:p>
            <a:pPr marL="647235" lvl="1" indent="-323618" algn="just">
              <a:lnSpc>
                <a:spcPts val="5216"/>
              </a:lnSpc>
              <a:buFont typeface="Arial"/>
              <a:buChar char="•"/>
            </a:pPr>
            <a:r>
              <a:rPr lang="en-US" sz="2997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Mobile Phone Alerts - Not practical in live settings due to latency, network reliability, and the unprofessional appearance of using phones on stage.</a:t>
            </a:r>
          </a:p>
          <a:p>
            <a:pPr marL="647235" lvl="1" indent="-323618" algn="just">
              <a:lnSpc>
                <a:spcPts val="5216"/>
              </a:lnSpc>
              <a:buFont typeface="Arial"/>
              <a:buChar char="•"/>
            </a:pPr>
            <a:r>
              <a:rPr lang="en-US" sz="2997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Dedicated RF-Based Systems - Rejected due to higher cost, complexity in implementation, and limited scalability in dynamic event environments.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15260" y="1028700"/>
            <a:ext cx="7343202" cy="73432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314502" y="4910049"/>
            <a:ext cx="7343202" cy="73432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7659775" y="-5571594"/>
            <a:ext cx="27706899" cy="12754409"/>
          </a:xfrm>
          <a:custGeom>
            <a:avLst/>
            <a:gdLst/>
            <a:ahLst/>
            <a:cxnLst/>
            <a:rect l="l" t="t" r="r" b="b"/>
            <a:pathLst>
              <a:path w="27706899" h="12754409">
                <a:moveTo>
                  <a:pt x="0" y="12754410"/>
                </a:moveTo>
                <a:lnTo>
                  <a:pt x="27706900" y="12754410"/>
                </a:lnTo>
                <a:lnTo>
                  <a:pt x="27706900" y="0"/>
                </a:lnTo>
                <a:lnTo>
                  <a:pt x="0" y="0"/>
                </a:lnTo>
                <a:lnTo>
                  <a:pt x="0" y="127544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56473" y="1580343"/>
            <a:ext cx="14577583" cy="104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7841" b="1">
                <a:solidFill>
                  <a:srgbClr val="05183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PROPOSED SOLUTION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-795512" y="8581650"/>
            <a:ext cx="19879023" cy="2087751"/>
          </a:xfrm>
          <a:custGeom>
            <a:avLst/>
            <a:gdLst/>
            <a:ahLst/>
            <a:cxnLst/>
            <a:rect l="l" t="t" r="r" b="b"/>
            <a:pathLst>
              <a:path w="19879023" h="2087751">
                <a:moveTo>
                  <a:pt x="0" y="0"/>
                </a:moveTo>
                <a:lnTo>
                  <a:pt x="19879024" y="0"/>
                </a:lnTo>
                <a:lnTo>
                  <a:pt x="19879024" y="2087751"/>
                </a:lnTo>
                <a:lnTo>
                  <a:pt x="0" y="208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48919" y="2887027"/>
            <a:ext cx="16311896" cy="569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235" lvl="1" indent="-323618" algn="just">
              <a:lnSpc>
                <a:spcPts val="5036"/>
              </a:lnSpc>
              <a:buFont typeface="Arial"/>
              <a:buChar char="•"/>
            </a:pPr>
            <a:r>
              <a:rPr lang="en-US" sz="2997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Each device is initially configured via its own Wi-Fi hotspot, where the artist inputs their name and connects to the venue’s local Wi-Fi network</a:t>
            </a:r>
          </a:p>
          <a:p>
            <a:pPr marL="647235" lvl="1" indent="-323618" algn="just">
              <a:lnSpc>
                <a:spcPts val="5036"/>
              </a:lnSpc>
              <a:buFont typeface="Arial"/>
              <a:buChar char="•"/>
            </a:pPr>
            <a:r>
              <a:rPr lang="en-US" sz="2997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Once configured, the device sends alert signals over the local network</a:t>
            </a:r>
          </a:p>
          <a:p>
            <a:pPr marL="647235" lvl="1" indent="-323618" algn="just">
              <a:lnSpc>
                <a:spcPts val="5036"/>
              </a:lnSpc>
              <a:buFont typeface="Arial"/>
              <a:buChar char="•"/>
            </a:pPr>
            <a:r>
              <a:rPr lang="en-US" sz="2997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A central local server continuously listens for incoming alerts from multiple devices</a:t>
            </a:r>
          </a:p>
          <a:p>
            <a:pPr marL="647235" lvl="1" indent="-323618" algn="just">
              <a:lnSpc>
                <a:spcPts val="5036"/>
              </a:lnSpc>
              <a:buFont typeface="Arial"/>
              <a:buChar char="•"/>
            </a:pPr>
            <a:r>
              <a:rPr lang="en-US" sz="2997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The alert is then processed and displayed in real-time on a web-based application accessed by the audio engineer or technician</a:t>
            </a:r>
          </a:p>
          <a:p>
            <a:pPr marL="647235" lvl="1" indent="-323618" algn="just">
              <a:lnSpc>
                <a:spcPts val="5036"/>
              </a:lnSpc>
              <a:buFont typeface="Arial"/>
              <a:buChar char="•"/>
            </a:pPr>
            <a:r>
              <a:rPr lang="en-US" sz="2997">
                <a:solidFill>
                  <a:srgbClr val="051838"/>
                </a:solidFill>
                <a:latin typeface="Montserrat"/>
                <a:ea typeface="Montserrat"/>
                <a:cs typeface="Montserrat"/>
                <a:sym typeface="Montserrat"/>
              </a:rPr>
              <a:t>This architecture ensures low-latency, reliable communication within the performance environment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499</Words>
  <Application>Microsoft Office PowerPoint</Application>
  <PresentationFormat>Custom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Montserrat Ultra-Bold</vt:lpstr>
      <vt:lpstr>Proxima Nova</vt:lpstr>
      <vt:lpstr>Arial</vt:lpstr>
      <vt:lpstr>Calibri</vt:lpstr>
      <vt:lpstr>Montserrat</vt:lpstr>
      <vt:lpstr>Comic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Illustrative Group Project Presentation</dc:title>
  <cp:lastModifiedBy>Manitha Ayanaja</cp:lastModifiedBy>
  <cp:revision>5</cp:revision>
  <dcterms:created xsi:type="dcterms:W3CDTF">2006-08-16T00:00:00Z</dcterms:created>
  <dcterms:modified xsi:type="dcterms:W3CDTF">2025-07-11T18:02:26Z</dcterms:modified>
  <dc:identifier>DAGnaWdTkxU</dc:identifier>
</cp:coreProperties>
</file>